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71" r:id="rId3"/>
    <p:sldId id="266" r:id="rId4"/>
    <p:sldId id="267" r:id="rId5"/>
    <p:sldId id="279" r:id="rId6"/>
    <p:sldId id="263" r:id="rId7"/>
    <p:sldId id="264" r:id="rId8"/>
    <p:sldId id="265" r:id="rId9"/>
    <p:sldId id="274" r:id="rId10"/>
    <p:sldId id="275" r:id="rId11"/>
    <p:sldId id="277" r:id="rId12"/>
    <p:sldId id="278" r:id="rId13"/>
    <p:sldId id="259" r:id="rId14"/>
    <p:sldId id="269" r:id="rId15"/>
    <p:sldId id="270" r:id="rId16"/>
    <p:sldId id="273" r:id="rId17"/>
    <p:sldId id="272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6" r:id="rId26"/>
    <p:sldId id="288" r:id="rId27"/>
    <p:sldId id="289" r:id="rId28"/>
    <p:sldId id="29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133" autoAdjust="0"/>
  </p:normalViewPr>
  <p:slideViewPr>
    <p:cSldViewPr>
      <p:cViewPr varScale="1">
        <p:scale>
          <a:sx n="71" d="100"/>
          <a:sy n="71" d="100"/>
        </p:scale>
        <p:origin x="17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C6763-FE33-4CE0-9992-7EEC07F79592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88214-0344-4D2D-AC2D-EC80A2C70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2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– observation</a:t>
            </a:r>
          </a:p>
          <a:p>
            <a:r>
              <a:rPr lang="en-US" dirty="0" smtClean="0"/>
              <a:t>B – Forecast</a:t>
            </a:r>
            <a:r>
              <a:rPr lang="en-US" baseline="0" dirty="0" smtClean="0"/>
              <a:t> synthetic observation</a:t>
            </a:r>
          </a:p>
          <a:p>
            <a:r>
              <a:rPr lang="en-US" baseline="0" dirty="0" smtClean="0"/>
              <a:t>Blue line – Un bias corrected</a:t>
            </a:r>
          </a:p>
          <a:p>
            <a:r>
              <a:rPr lang="en-US" baseline="0" dirty="0" smtClean="0"/>
              <a:t>Red – Bias corrected</a:t>
            </a:r>
          </a:p>
          <a:p>
            <a:r>
              <a:rPr lang="en-US" baseline="0" dirty="0" smtClean="0"/>
              <a:t>Left panel shows that the departure from O is minimal.  0.2K variance and mean near 0K.</a:t>
            </a:r>
          </a:p>
          <a:p>
            <a:r>
              <a:rPr lang="en-US" baseline="0" dirty="0" smtClean="0"/>
              <a:t>Everything done in </a:t>
            </a:r>
            <a:r>
              <a:rPr lang="en-US" baseline="0" dirty="0" err="1" smtClean="0"/>
              <a:t>ob</a:t>
            </a:r>
            <a:r>
              <a:rPr lang="en-US" baseline="0" dirty="0" smtClean="0"/>
              <a:t> space.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Middle:</a:t>
            </a:r>
          </a:p>
          <a:p>
            <a:r>
              <a:rPr lang="en-US" baseline="0" dirty="0" smtClean="0"/>
              <a:t>Same as red line, but for each channel and calculated zonally.  Top few channels are water vapor channels.  Others are temperature channels.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Right:</a:t>
            </a:r>
          </a:p>
          <a:p>
            <a:r>
              <a:rPr lang="en-US" baseline="0" dirty="0" smtClean="0"/>
              <a:t>Top:  Channel impact – 22 is stratospheric moisture and is used.  Problems with calculating relative humidity.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88214-0344-4D2D-AC2D-EC80A2C701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Longwave</a:t>
            </a:r>
            <a:r>
              <a:rPr lang="en-US" dirty="0" smtClean="0"/>
              <a:t> CO2 channels</a:t>
            </a:r>
          </a:p>
          <a:p>
            <a:endParaRPr lang="en-US" dirty="0" smtClean="0"/>
          </a:p>
          <a:p>
            <a:r>
              <a:rPr lang="en-US" dirty="0" smtClean="0"/>
              <a:t>Innovations</a:t>
            </a:r>
            <a:r>
              <a:rPr lang="en-US" baseline="0" dirty="0" smtClean="0"/>
              <a:t> for individual channels.</a:t>
            </a:r>
          </a:p>
          <a:p>
            <a:r>
              <a:rPr lang="en-US" baseline="0" dirty="0" smtClean="0"/>
              <a:t>Cold tail in first figure is cloud.  Has been fixed recently.</a:t>
            </a:r>
          </a:p>
          <a:p>
            <a:r>
              <a:rPr lang="en-US" baseline="0" dirty="0" smtClean="0"/>
              <a:t>Red in lower first figure is also cloud.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8825D-0F88-4690-902A-BAD20AD238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44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vapor channels – AIRS does not have one</a:t>
            </a:r>
          </a:p>
          <a:p>
            <a:endParaRPr lang="en-US" dirty="0" smtClean="0"/>
          </a:p>
          <a:p>
            <a:r>
              <a:rPr lang="en-US" dirty="0" err="1" smtClean="0"/>
              <a:t>CrIS</a:t>
            </a:r>
            <a:r>
              <a:rPr lang="en-US" baseline="0" dirty="0" smtClean="0"/>
              <a:t> seems to have lower noise.  According to </a:t>
            </a:r>
            <a:r>
              <a:rPr lang="en-US" baseline="0" dirty="0" err="1" smtClean="0"/>
              <a:t>ob</a:t>
            </a:r>
            <a:r>
              <a:rPr lang="en-US" baseline="0" dirty="0" smtClean="0"/>
              <a:t> sensitivity metrics, we see higher impact from water vapor channels from </a:t>
            </a:r>
            <a:r>
              <a:rPr lang="en-US" baseline="0" dirty="0" err="1" smtClean="0"/>
              <a:t>CrIS</a:t>
            </a:r>
            <a:r>
              <a:rPr lang="en-US" baseline="0" dirty="0" smtClean="0"/>
              <a:t> than IASI.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8825D-0F88-4690-902A-BAD20AD238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27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distribution</a:t>
            </a:r>
            <a:r>
              <a:rPr lang="en-US" baseline="0" dirty="0" smtClean="0"/>
              <a:t>, mean and standard deviation of the Ozone is similar between assimilation and NOAA initialization.  The effect of the missing photochemical process is at ~ 1hPa which is above the Ozone peak (30-10hPa).  The lack of the processes causes satellite swaths to appear in the Ozone fields at 1hPa and above as the diurnal variation in Ozone doesn’t exist in the model.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Woud</a:t>
            </a:r>
            <a:r>
              <a:rPr lang="en-US" baseline="0" dirty="0" smtClean="0"/>
              <a:t> like to </a:t>
            </a:r>
            <a:r>
              <a:rPr lang="en-US" baseline="0" dirty="0" err="1" smtClean="0"/>
              <a:t>trun</a:t>
            </a:r>
            <a:r>
              <a:rPr lang="en-US" baseline="0" dirty="0" smtClean="0"/>
              <a:t> on OMPS assimilation in the near future so that we can quit waiting for NCEP model output.  NCEP uses SBUV-2 which gives a swath.  OMPS only provides a pencil beam.  Output using OMPS is very similar to the NCEP model output.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Currently in ops.  Just needs to be </a:t>
            </a:r>
            <a:r>
              <a:rPr lang="en-US" baseline="0" smtClean="0"/>
              <a:t>turned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8825D-0F88-4690-902A-BAD20AD238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olbrig\Desktop\NRL Seminar 2013\con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34000"/>
                    </a14:imgEffect>
                    <a14:imgEffect>
                      <a14:brightnessContrast bright="24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r="13997"/>
          <a:stretch/>
        </p:blipFill>
        <p:spPr bwMode="auto">
          <a:xfrm>
            <a:off x="-1" y="-24581"/>
            <a:ext cx="1344531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725" descr="NRLSeal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24581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>
              <a:alpha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0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5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8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olbrig\Desktop\NRL Seminar 2013\conu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34000"/>
                    </a14:imgEffect>
                    <a14:imgEffect>
                      <a14:brightnessContrast bright="3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2" y="152400"/>
            <a:ext cx="6931158" cy="769441"/>
          </a:xfr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r="13997"/>
          <a:stretch/>
        </p:blipFill>
        <p:spPr bwMode="auto">
          <a:xfrm>
            <a:off x="0" y="-24581"/>
            <a:ext cx="1069842" cy="109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01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81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4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9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3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olbrig\Desktop\NRL Seminar 2013\conus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arker trans="34000"/>
                    </a14:imgEffect>
                    <a14:imgEffect>
                      <a14:brightnessContrast bright="3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85961-C501-43F0-A3CC-A6477FF78519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7F877-DB9B-4F50-89C7-2676AA513B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r="13997"/>
          <a:stretch/>
        </p:blipFill>
        <p:spPr bwMode="auto">
          <a:xfrm>
            <a:off x="0" y="-24581"/>
            <a:ext cx="1069842" cy="109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76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lmry.navy.mil/VIIRS.html" TargetMode="External"/><Relationship Id="rId2" Type="http://schemas.openxmlformats.org/officeDocument/2006/relationships/hyperlink" Target="http://www.nrlmry.navy.mil/NEXSA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rlmry.navy.mil/tc_pages/tc_home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hyperlink" Target="http://www.google.com/url?sa=i&amp;rct=j&amp;q=&amp;esrc=s&amp;frm=1&amp;source=images&amp;cd=&amp;cad=rja&amp;docid=6C5cebwt0dvYoM&amp;tbnid=XJBNL6W-hwMyAM:&amp;ved=&amp;url=http://www.alaskaberingseacrabbers.org/article.php?article=1&amp;ei=gDtqUf3tN6GYyAHMl4CIBg&amp;bvm=bv.45175338,d.aWc&amp;psig=AFQjCNF_6WkUz3v5TzSIRS179ONtgzt1kA&amp;ust=136600294522399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lmry.navy.mil/VIIRS.html" TargetMode="External"/><Relationship Id="rId2" Type="http://schemas.openxmlformats.org/officeDocument/2006/relationships/hyperlink" Target="http://www.nrlmry.navy.mil/NEXSA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rlmry.navy.mil/tc_pages/tc_home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of S-NPP Data in Navy/</a:t>
            </a:r>
            <a:r>
              <a:rPr lang="en-US" dirty="0" err="1" smtClean="0"/>
              <a:t>DoD</a:t>
            </a:r>
            <a:r>
              <a:rPr lang="en-US" dirty="0" smtClean="0"/>
              <a:t> Operations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2819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NRL</a:t>
            </a:r>
          </a:p>
          <a:p>
            <a:r>
              <a:rPr lang="en-US" dirty="0" smtClean="0"/>
              <a:t>Jeremy Solbrig, Ben Ruston, Jeff Hawkins, Arunas Kuciauskas, Rich Bankert, Kim Richardson, Mindy Surratt</a:t>
            </a:r>
          </a:p>
          <a:p>
            <a:r>
              <a:rPr lang="en-US" dirty="0" smtClean="0"/>
              <a:t>CIRA</a:t>
            </a:r>
          </a:p>
          <a:p>
            <a:r>
              <a:rPr lang="en-US" dirty="0" smtClean="0"/>
              <a:t>Steve Miller</a:t>
            </a:r>
          </a:p>
          <a:p>
            <a:endParaRPr lang="en-US" dirty="0"/>
          </a:p>
          <a:p>
            <a:r>
              <a:rPr lang="en-US" dirty="0" smtClean="0"/>
              <a:t>Naval Research Laboratory</a:t>
            </a:r>
          </a:p>
          <a:p>
            <a:r>
              <a:rPr lang="en-US" dirty="0" smtClean="0"/>
              <a:t>Marine Meteorology Division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Contrail Detection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2"/>
          <a:stretch/>
        </p:blipFill>
        <p:spPr>
          <a:xfrm>
            <a:off x="2643046" y="897309"/>
            <a:ext cx="5851473" cy="5392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47" y="907762"/>
            <a:ext cx="5826564" cy="5450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47" y="907762"/>
            <a:ext cx="5826564" cy="545031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02153" y="378016"/>
            <a:ext cx="2719247" cy="5269250"/>
            <a:chOff x="3402153" y="378016"/>
            <a:chExt cx="2719247" cy="5269250"/>
          </a:xfrm>
        </p:grpSpPr>
        <p:sp>
          <p:nvSpPr>
            <p:cNvPr id="9" name="Rectangle 8"/>
            <p:cNvSpPr/>
            <p:nvPr/>
          </p:nvSpPr>
          <p:spPr>
            <a:xfrm>
              <a:off x="5655733" y="2692400"/>
              <a:ext cx="465667" cy="702733"/>
            </a:xfrm>
            <a:prstGeom prst="rect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3402153" y="378016"/>
              <a:ext cx="2719247" cy="2314384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3402153" y="3395133"/>
              <a:ext cx="2719247" cy="2252133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79023" y="907762"/>
            <a:ext cx="2557593" cy="21829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600" b="1" i="1" dirty="0" smtClean="0"/>
              <a:t>GOAL</a:t>
            </a:r>
            <a:r>
              <a:rPr lang="en-US" sz="1600" b="1" i="1" dirty="0"/>
              <a:t>: </a:t>
            </a:r>
            <a:r>
              <a:rPr lang="en-US" altLang="en-US" sz="1600" b="1" i="1" dirty="0">
                <a:latin typeface="Arial" charset="0"/>
              </a:rPr>
              <a:t>Enable detection and tracking of flight </a:t>
            </a:r>
            <a:r>
              <a:rPr lang="en-US" altLang="en-US" sz="1600" b="1" i="1" dirty="0" smtClean="0">
                <a:latin typeface="Arial" charset="0"/>
              </a:rPr>
              <a:t>patterns.  Indication of where contrails may form.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9023" y="3085444"/>
            <a:ext cx="2564177" cy="32726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solidFill>
                  <a:srgbClr val="333399"/>
                </a:solidFill>
              </a:rPr>
              <a:t>False Color Enhancement for contrails:</a:t>
            </a:r>
          </a:p>
          <a:p>
            <a:pPr algn="ctr"/>
            <a:endParaRPr lang="en-US" sz="900" b="1" dirty="0" smtClean="0">
              <a:solidFill>
                <a:srgbClr val="333399"/>
              </a:solidFill>
            </a:endParaRPr>
          </a:p>
          <a:p>
            <a:pPr algn="ctr"/>
            <a:r>
              <a:rPr lang="en-US" b="1" dirty="0" smtClean="0">
                <a:solidFill>
                  <a:srgbClr val="CC0099"/>
                </a:solidFill>
              </a:rPr>
              <a:t>R: </a:t>
            </a:r>
            <a:r>
              <a:rPr lang="en-US" b="1" dirty="0">
                <a:solidFill>
                  <a:srgbClr val="CC0099"/>
                </a:solidFill>
              </a:rPr>
              <a:t>8.55 </a:t>
            </a:r>
            <a:r>
              <a:rPr lang="en-US" b="1" dirty="0" smtClean="0">
                <a:solidFill>
                  <a:srgbClr val="CC0099"/>
                </a:solidFill>
              </a:rPr>
              <a:t>µm – 11.0 µm</a:t>
            </a:r>
          </a:p>
          <a:p>
            <a:pPr algn="ctr"/>
            <a:r>
              <a:rPr lang="en-US" b="1" dirty="0" smtClean="0">
                <a:solidFill>
                  <a:srgbClr val="CC0099"/>
                </a:solidFill>
              </a:rPr>
              <a:t>G: 11.0 µm – </a:t>
            </a:r>
            <a:r>
              <a:rPr lang="en-US" b="1" dirty="0">
                <a:solidFill>
                  <a:srgbClr val="CC0099"/>
                </a:solidFill>
              </a:rPr>
              <a:t>12.0 µm</a:t>
            </a:r>
            <a:r>
              <a:rPr lang="en-US" b="1" dirty="0" smtClean="0">
                <a:solidFill>
                  <a:srgbClr val="CC0099"/>
                </a:solidFill>
              </a:rPr>
              <a:t/>
            </a:r>
            <a:br>
              <a:rPr lang="en-US" b="1" dirty="0" smtClean="0">
                <a:solidFill>
                  <a:srgbClr val="CC0099"/>
                </a:solidFill>
              </a:rPr>
            </a:br>
            <a:r>
              <a:rPr lang="en-US" b="1" dirty="0" smtClean="0">
                <a:solidFill>
                  <a:srgbClr val="CC0099"/>
                </a:solidFill>
              </a:rPr>
              <a:t>B: 11.0 µm – </a:t>
            </a:r>
            <a:r>
              <a:rPr lang="en-US" b="1" dirty="0">
                <a:solidFill>
                  <a:srgbClr val="CC0099"/>
                </a:solidFill>
              </a:rPr>
              <a:t>12.0 </a:t>
            </a:r>
            <a:r>
              <a:rPr lang="en-US" b="1" dirty="0" smtClean="0">
                <a:solidFill>
                  <a:srgbClr val="CC0099"/>
                </a:solidFill>
              </a:rPr>
              <a:t>µm</a:t>
            </a:r>
          </a:p>
          <a:p>
            <a:endParaRPr lang="en-US" b="1" dirty="0" smtClean="0">
              <a:solidFill>
                <a:srgbClr val="CC0099"/>
              </a:solidFill>
            </a:endParaRPr>
          </a:p>
          <a:p>
            <a:endParaRPr lang="en-US" b="1" dirty="0" smtClean="0">
              <a:solidFill>
                <a:srgbClr val="CC0099"/>
              </a:solidFill>
            </a:endParaRPr>
          </a:p>
          <a:p>
            <a:endParaRPr lang="en-US" b="1" dirty="0" smtClean="0">
              <a:solidFill>
                <a:srgbClr val="CC0099"/>
              </a:solidFill>
            </a:endParaRPr>
          </a:p>
          <a:p>
            <a:endParaRPr lang="en-US" b="1" dirty="0">
              <a:solidFill>
                <a:srgbClr val="CC0099"/>
              </a:solidFill>
            </a:endParaRPr>
          </a:p>
          <a:p>
            <a:pPr algn="ctr"/>
            <a:r>
              <a:rPr lang="en-US" b="1" i="1" dirty="0" smtClean="0"/>
              <a:t>Transitioned to Operations</a:t>
            </a:r>
            <a:endParaRPr lang="en-US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62867" y="4238821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Afghanistan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6" t="15678" r="21889" b="42161"/>
          <a:stretch/>
        </p:blipFill>
        <p:spPr>
          <a:xfrm>
            <a:off x="179023" y="409141"/>
            <a:ext cx="3223129" cy="526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42" y="786943"/>
            <a:ext cx="5892857" cy="589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42" y="786943"/>
            <a:ext cx="5892857" cy="5892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42" y="786943"/>
            <a:ext cx="5892857" cy="58928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68542" y="778951"/>
            <a:ext cx="13208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333399"/>
                </a:solidFill>
              </a:rPr>
              <a:t>20 Jan 2014</a:t>
            </a:r>
            <a:endParaRPr lang="en-US" sz="1400" b="1" dirty="0">
              <a:solidFill>
                <a:srgbClr val="33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732" y="1086728"/>
            <a:ext cx="263480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33399"/>
                </a:solidFill>
              </a:rPr>
              <a:t>Binary Cloud/Snow:</a:t>
            </a:r>
          </a:p>
          <a:p>
            <a:endParaRPr lang="en-US" sz="800" b="1" i="1" dirty="0" smtClean="0">
              <a:solidFill>
                <a:srgbClr val="333399"/>
              </a:solidFill>
            </a:endParaRPr>
          </a:p>
          <a:p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</a:rPr>
              <a:t>R: .865 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µm (Near IR) </a:t>
            </a:r>
          </a:p>
          <a:p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G: .672 µm (Visible)</a:t>
            </a:r>
          </a:p>
          <a:p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B: Reflectance difference of .672 </a:t>
            </a:r>
            <a:r>
              <a:rPr lang="en-US" altLang="en-US" sz="1600" b="1" dirty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µm and 1.6 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µm (</a:t>
            </a:r>
            <a:r>
              <a:rPr lang="en-US" altLang="en-US" sz="1600" b="1" dirty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strong 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snow; weak cloud/land)</a:t>
            </a:r>
            <a:endParaRPr lang="en-US" altLang="en-US" sz="1600" b="1" dirty="0">
              <a:solidFill>
                <a:srgbClr val="CC0099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732" y="2991851"/>
            <a:ext cx="2634810" cy="30623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33399"/>
                </a:solidFill>
              </a:rPr>
              <a:t>Cloud Layers/Snow:</a:t>
            </a:r>
          </a:p>
          <a:p>
            <a:endParaRPr lang="en-US" altLang="en-US" sz="800" b="1" dirty="0" smtClean="0">
              <a:solidFill>
                <a:srgbClr val="CC0099"/>
              </a:solidFill>
              <a:latin typeface="Arial" charset="0"/>
            </a:endParaRPr>
          </a:p>
          <a:p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</a:rPr>
              <a:t>Uses a combination of visible (.488 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µm and .672 µm)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</a:rPr>
              <a:t>, “Ci channel” (1.38 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µm), SW 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</a:rPr>
              <a:t>IR (1.61 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µm and 2.25 µm)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</a:rPr>
              <a:t>, and LW IR (11.0 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  <a:sym typeface="Symbol" pitchFamily="18" charset="2"/>
              </a:rPr>
              <a:t>µm)</a:t>
            </a:r>
            <a:r>
              <a:rPr lang="en-US" altLang="en-US" sz="1600" b="1" dirty="0" smtClean="0">
                <a:solidFill>
                  <a:srgbClr val="CC0099"/>
                </a:solidFill>
                <a:latin typeface="Arial" charset="0"/>
              </a:rPr>
              <a:t> channels in false color enhancement. </a:t>
            </a:r>
          </a:p>
          <a:p>
            <a:endParaRPr lang="en-US" altLang="en-US" sz="900" b="1" dirty="0">
              <a:solidFill>
                <a:srgbClr val="CC0099"/>
              </a:solidFill>
              <a:latin typeface="Arial" charset="0"/>
            </a:endParaRPr>
          </a:p>
          <a:p>
            <a:r>
              <a:rPr lang="en-US" altLang="en-US" sz="1600" b="1" dirty="0">
                <a:solidFill>
                  <a:srgbClr val="333399"/>
                </a:solidFill>
                <a:latin typeface="Arial" charset="0"/>
                <a:sym typeface="Wingdings" pitchFamily="2" charset="2"/>
              </a:rPr>
              <a:t> White snow, yellow low clouds, </a:t>
            </a:r>
            <a:r>
              <a:rPr lang="en-US" altLang="en-US" sz="1600" b="1" dirty="0" smtClean="0">
                <a:solidFill>
                  <a:srgbClr val="333399"/>
                </a:solidFill>
                <a:latin typeface="Arial" charset="0"/>
                <a:sym typeface="Wingdings" pitchFamily="2" charset="2"/>
              </a:rPr>
              <a:t>magenta </a:t>
            </a:r>
            <a:r>
              <a:rPr lang="en-US" altLang="en-US" sz="1600" b="1" dirty="0">
                <a:solidFill>
                  <a:srgbClr val="333399"/>
                </a:solidFill>
                <a:latin typeface="Arial" charset="0"/>
                <a:sym typeface="Wingdings" pitchFamily="2" charset="2"/>
              </a:rPr>
              <a:t>high clouds </a:t>
            </a:r>
            <a:endParaRPr lang="en-US" altLang="en-US" b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344" y="1216561"/>
            <a:ext cx="242319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GOAL:  </a:t>
            </a:r>
            <a:r>
              <a:rPr lang="en-US" altLang="en-US" sz="1600" b="1" i="1" dirty="0">
                <a:latin typeface="Arial" charset="0"/>
              </a:rPr>
              <a:t>Improve analyses </a:t>
            </a:r>
            <a:r>
              <a:rPr lang="en-US" altLang="en-US" sz="1600" b="1" i="1" dirty="0" smtClean="0">
                <a:latin typeface="Arial" charset="0"/>
              </a:rPr>
              <a:t>over </a:t>
            </a:r>
            <a:r>
              <a:rPr lang="en-US" altLang="en-US" sz="1600" b="1" i="1" dirty="0">
                <a:latin typeface="Arial" charset="0"/>
              </a:rPr>
              <a:t>complex cloud/snow </a:t>
            </a:r>
            <a:r>
              <a:rPr lang="en-US" altLang="en-US" sz="1600" b="1" i="1" dirty="0" smtClean="0">
                <a:latin typeface="Arial" charset="0"/>
              </a:rPr>
              <a:t>scenes – useful for </a:t>
            </a:r>
            <a:r>
              <a:rPr lang="en-US" altLang="en-US" sz="1600" b="1" i="1" dirty="0" err="1" smtClean="0">
                <a:latin typeface="Arial" charset="0"/>
              </a:rPr>
              <a:t>trafficability</a:t>
            </a:r>
            <a:r>
              <a:rPr lang="en-US" altLang="en-US" sz="1600" b="1" i="1" dirty="0" smtClean="0">
                <a:latin typeface="Arial" charset="0"/>
              </a:rPr>
              <a:t> assessment.</a:t>
            </a:r>
            <a:endParaRPr lang="en-US" altLang="en-US" sz="1600" b="1" i="1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0000" y="1642533"/>
            <a:ext cx="2082800" cy="1794934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9" y="786943"/>
            <a:ext cx="6603060" cy="594275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9841" y="0"/>
            <a:ext cx="7769359" cy="932839"/>
          </a:xfrm>
        </p:spPr>
        <p:txBody>
          <a:bodyPr/>
          <a:lstStyle/>
          <a:p>
            <a:r>
              <a:rPr lang="en-US" dirty="0" smtClean="0"/>
              <a:t>VIIRS Cloud/Snow Discrimination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9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92" y="1079289"/>
            <a:ext cx="3353805" cy="52014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i="1" dirty="0" smtClean="0">
                <a:cs typeface="Arial" pitchFamily="34" charset="0"/>
              </a:rPr>
              <a:t>GOAL: Enhance and isolate lofted dust over desert (daytime) to reduce or avoid the problems associated with limited visibility in airborne dust.</a:t>
            </a: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NRL Dust Enhancement Algorithm uses a multispectral (7-band) function that takes advantage of these dust properties: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Higher blue light absorption for dust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Thermal contrast (dust and surface)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IR split window difference (opposite in sign to Ci)</a:t>
            </a:r>
          </a:p>
          <a:p>
            <a:endParaRPr lang="en-US" sz="800" b="1" dirty="0">
              <a:solidFill>
                <a:srgbClr val="B40069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i="1" dirty="0" smtClean="0">
                <a:solidFill>
                  <a:srgbClr val="B40069"/>
                </a:solidFill>
                <a:cs typeface="Arial" pitchFamily="34" charset="0"/>
              </a:rPr>
              <a:t>A false-color enhancement is created to isolate the lofted dust:</a:t>
            </a:r>
          </a:p>
          <a:p>
            <a:endParaRPr lang="en-US" sz="900" b="1" i="1" dirty="0" smtClean="0">
              <a:solidFill>
                <a:srgbClr val="B40069"/>
              </a:solidFill>
              <a:cs typeface="Arial" pitchFamily="34" charset="0"/>
            </a:endParaRPr>
          </a:p>
          <a:p>
            <a:r>
              <a:rPr lang="en-US" sz="1400" b="1" dirty="0" smtClean="0">
                <a:solidFill>
                  <a:srgbClr val="B40069"/>
                </a:solidFill>
                <a:cs typeface="Arial" pitchFamily="34" charset="0"/>
              </a:rPr>
              <a:t>R: 7-band function (VIS/NIR/TIR)</a:t>
            </a:r>
          </a:p>
          <a:p>
            <a:r>
              <a:rPr lang="en-US" sz="1400" b="1" dirty="0" smtClean="0">
                <a:solidFill>
                  <a:srgbClr val="B40069"/>
                </a:solidFill>
                <a:cs typeface="Arial" pitchFamily="34" charset="0"/>
              </a:rPr>
              <a:t>G: Rayleigh-corrected green band </a:t>
            </a:r>
          </a:p>
          <a:p>
            <a:r>
              <a:rPr lang="en-US" sz="1400" b="1" dirty="0" smtClean="0">
                <a:solidFill>
                  <a:srgbClr val="B40069"/>
                </a:solidFill>
                <a:cs typeface="Arial" pitchFamily="34" charset="0"/>
              </a:rPr>
              <a:t>B: Rayleigh-corrected blue band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14" y="1180893"/>
            <a:ext cx="5607171" cy="5348094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14" y="972521"/>
            <a:ext cx="5607171" cy="5556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92" y="6164918"/>
            <a:ext cx="3249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cs typeface="Arial" pitchFamily="34" charset="0"/>
              </a:rPr>
              <a:t>Transitioned </a:t>
            </a:r>
            <a:r>
              <a:rPr lang="en-US" b="1" i="1" dirty="0">
                <a:cs typeface="Arial" pitchFamily="34" charset="0"/>
              </a:rPr>
              <a:t>to </a:t>
            </a:r>
            <a:r>
              <a:rPr lang="en-US" b="1" i="1" dirty="0" smtClean="0">
                <a:cs typeface="Arial" pitchFamily="34" charset="0"/>
              </a:rPr>
              <a:t>Operations</a:t>
            </a:r>
            <a:endParaRPr lang="en-US" b="1" i="1" dirty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0099" y="3183467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IRAQ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(Blue-Light) Dust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2" y="124359"/>
            <a:ext cx="6931158" cy="1200329"/>
          </a:xfrm>
        </p:spPr>
        <p:txBody>
          <a:bodyPr/>
          <a:lstStyle/>
          <a:p>
            <a:r>
              <a:rPr lang="en-US" dirty="0" smtClean="0"/>
              <a:t>The Lunar Cycle</a:t>
            </a:r>
            <a:br>
              <a:rPr lang="en-US" dirty="0" smtClean="0"/>
            </a:br>
            <a:r>
              <a:rPr lang="en-US" sz="2800" dirty="0" smtClean="0"/>
              <a:t>Sep 30 – Oct 15 2012</a:t>
            </a:r>
            <a:endParaRPr lang="en-US" sz="2800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66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66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66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8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85800" y="4227513"/>
            <a:ext cx="182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Saudi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Arabia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648200" y="2198688"/>
            <a:ext cx="1828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Iran</a:t>
            </a:r>
          </a:p>
        </p:txBody>
      </p:sp>
    </p:spTree>
    <p:extLst>
      <p:ext uri="{BB962C8B-B14F-4D97-AF65-F5344CB8AC3E}">
        <p14:creationId xmlns:p14="http://schemas.microsoft.com/office/powerpoint/2010/main" val="221533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Lunar Cycle</a:t>
            </a:r>
            <a:endParaRPr lang="en-US" dirty="0"/>
          </a:p>
        </p:txBody>
      </p:sp>
      <p:pic>
        <p:nvPicPr>
          <p:cNvPr id="22" name="Picture 5" descr="perig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600200"/>
            <a:ext cx="4286250" cy="42862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699000" y="1563688"/>
            <a:ext cx="28495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alibri" pitchFamily="34" charset="0"/>
              </a:rPr>
              <a:t>9 Aug 1987 1900 UTC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638675" y="5410200"/>
            <a:ext cx="27320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Calibri" pitchFamily="34" charset="0"/>
              </a:rPr>
              <a:t>Perigee: 357,643 km</a:t>
            </a:r>
          </a:p>
        </p:txBody>
      </p:sp>
      <p:grpSp>
        <p:nvGrpSpPr>
          <p:cNvPr id="25" name="Group 13"/>
          <p:cNvGrpSpPr>
            <a:grpSpLocks/>
          </p:cNvGrpSpPr>
          <p:nvPr/>
        </p:nvGrpSpPr>
        <p:grpSpPr bwMode="auto">
          <a:xfrm>
            <a:off x="4624388" y="1581150"/>
            <a:ext cx="4286250" cy="4314825"/>
            <a:chOff x="-1200" y="990"/>
            <a:chExt cx="2700" cy="2718"/>
          </a:xfrm>
        </p:grpSpPr>
        <p:pic>
          <p:nvPicPr>
            <p:cNvPr id="26" name="Picture 7" descr="apoge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0" y="1008"/>
              <a:ext cx="2700" cy="27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-1164" y="990"/>
              <a:ext cx="17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</a:rPr>
                <a:t>2 Feb 1988 1600 UTC</a:t>
              </a:r>
            </a:p>
          </p:txBody>
        </p: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-1152" y="3408"/>
              <a:ext cx="173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</a:rPr>
                <a:t>Apogee: 406,395 km</a:t>
              </a:r>
            </a:p>
          </p:txBody>
        </p:sp>
      </p:grp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5053013" y="2000250"/>
            <a:ext cx="3395662" cy="3471863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0" name="Picture 26" descr="200px-Lunar_libration_with_phas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4589463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4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1" y="0"/>
            <a:ext cx="7464559" cy="838200"/>
          </a:xfrm>
        </p:spPr>
        <p:txBody>
          <a:bodyPr/>
          <a:lstStyle/>
          <a:p>
            <a:r>
              <a:rPr lang="en-US" dirty="0" smtClean="0"/>
              <a:t>Quantitative Lunar Reflectances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990600"/>
            <a:ext cx="58674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1146175"/>
            <a:ext cx="2314575" cy="36623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Calibri" pitchFamily="34" charset="0"/>
                <a:cs typeface="Arial" pitchFamily="34" charset="0"/>
              </a:rPr>
              <a:t>Lunar model is used to produce a form of near constant contrast (NCC) imagery.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latin typeface="Calibri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>
              <a:latin typeface="Calibri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Calibri" pitchFamily="34" charset="0"/>
                <a:cs typeface="Arial" pitchFamily="34" charset="0"/>
              </a:rPr>
              <a:t>Not applicable to the day/night terminator where solar signal is present.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Calibri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Calibri" pitchFamily="34" charset="0"/>
                <a:cs typeface="Arial" pitchFamily="34" charset="0"/>
              </a:rPr>
              <a:t>Moon phase: 80%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344738" y="4887913"/>
            <a:ext cx="19002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Manila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city lights</a:t>
            </a:r>
          </a:p>
        </p:txBody>
      </p:sp>
      <p:cxnSp>
        <p:nvCxnSpPr>
          <p:cNvPr id="8" name="Straight Arrow Connector 10"/>
          <p:cNvCxnSpPr>
            <a:cxnSpLocks noChangeShapeType="1"/>
          </p:cNvCxnSpPr>
          <p:nvPr/>
        </p:nvCxnSpPr>
        <p:spPr bwMode="auto">
          <a:xfrm flipH="1" flipV="1">
            <a:off x="7107238" y="2238375"/>
            <a:ext cx="384175" cy="14986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stealth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6723063" y="1239838"/>
            <a:ext cx="1450975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Cut off line for lunar model 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58674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01650" y="6365875"/>
            <a:ext cx="77962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66"/>
                </a:solidFill>
                <a:latin typeface="Calibri" pitchFamily="34" charset="0"/>
              </a:rPr>
              <a:t>Quantitative visible reflectance values: many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8965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2" y="1250"/>
            <a:ext cx="6931158" cy="1446550"/>
          </a:xfrm>
        </p:spPr>
        <p:txBody>
          <a:bodyPr/>
          <a:lstStyle/>
          <a:p>
            <a:r>
              <a:rPr lang="en-US" dirty="0" smtClean="0"/>
              <a:t>DNB Reveals Low-Level Features</a:t>
            </a:r>
            <a:endParaRPr lang="en-US" dirty="0"/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1306513" y="6365875"/>
            <a:ext cx="6356350" cy="46196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66"/>
                </a:solidFill>
                <a:latin typeface="Calibri" pitchFamily="34" charset="0"/>
              </a:rPr>
              <a:t>LLCC “exposed” by VIIRS DNB lunar illumination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613"/>
            <a:ext cx="474027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1447800"/>
            <a:ext cx="47498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675"/>
            <a:ext cx="47402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1447800"/>
            <a:ext cx="47625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14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2" y="1250"/>
            <a:ext cx="6931158" cy="1446550"/>
          </a:xfrm>
        </p:spPr>
        <p:txBody>
          <a:bodyPr/>
          <a:lstStyle/>
          <a:p>
            <a:r>
              <a:rPr lang="en-US" dirty="0" smtClean="0"/>
              <a:t>Nighttime TC Monitoring via DNB</a:t>
            </a:r>
            <a:endParaRPr lang="en-US" dirty="0"/>
          </a:p>
        </p:txBody>
      </p:sp>
      <p:pic>
        <p:nvPicPr>
          <p:cNvPr id="4" name="Picture 3" descr="C:\Users\hawkins\Desktop\20130729_110254_npp_viirs_Lunar-Ref-IR_tc1306EFLOSSIE_covg98p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12" y="1295400"/>
            <a:ext cx="474971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awkins\Desktop\20130729_110254_npp_viirs_Infrared_tc1306EFLOSSIE_covg98p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"/>
          <a:stretch>
            <a:fillRect/>
          </a:stretch>
        </p:blipFill>
        <p:spPr bwMode="auto">
          <a:xfrm>
            <a:off x="16951" y="1311275"/>
            <a:ext cx="4704958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18441" y="3360651"/>
            <a:ext cx="949170" cy="369332"/>
          </a:xfrm>
          <a:prstGeom prst="rect">
            <a:avLst/>
          </a:prstGeom>
          <a:noFill/>
          <a:scene3d>
            <a:camera prst="orthographicFront">
              <a:rot lat="0" lon="0" rev="19199999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60 nm</a:t>
            </a:r>
          </a:p>
        </p:txBody>
      </p:sp>
      <p:cxnSp>
        <p:nvCxnSpPr>
          <p:cNvPr id="7" name="Straight Arrow Connector 8"/>
          <p:cNvCxnSpPr>
            <a:cxnSpLocks noChangeShapeType="1"/>
          </p:cNvCxnSpPr>
          <p:nvPr/>
        </p:nvCxnSpPr>
        <p:spPr bwMode="auto">
          <a:xfrm>
            <a:off x="6288088" y="3078163"/>
            <a:ext cx="382622" cy="451465"/>
          </a:xfrm>
          <a:prstGeom prst="straightConnector1">
            <a:avLst/>
          </a:prstGeom>
          <a:noFill/>
          <a:ln w="34925" algn="ctr">
            <a:solidFill>
              <a:srgbClr val="00206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31825" y="6096000"/>
            <a:ext cx="7742238" cy="707886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0066"/>
                </a:solidFill>
                <a:latin typeface="Calibri" pitchFamily="34" charset="0"/>
              </a:rPr>
              <a:t>VIIRS DNB dramatically altered CPHC Flossie forecast to the NW, directly impacting landfall and day 1-3 day warnings </a:t>
            </a:r>
          </a:p>
        </p:txBody>
      </p:sp>
    </p:spTree>
    <p:extLst>
      <p:ext uri="{BB962C8B-B14F-4D97-AF65-F5344CB8AC3E}">
        <p14:creationId xmlns:p14="http://schemas.microsoft.com/office/powerpoint/2010/main" val="20003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olbrig\Desktop\Fog\20130325.101856.npp.viirs.Infrared.California.covg92p7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47" y="1038755"/>
            <a:ext cx="7315200" cy="582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 rot="3664750">
            <a:off x="4028287" y="4450206"/>
            <a:ext cx="1620825" cy="1219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69842" y="153650"/>
            <a:ext cx="6931158" cy="8369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Low Cloud and Fog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lbrig\Desktop\Fog\20130325.101856.npp.viirs.lowcloud_night.California.covg92p7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38758"/>
            <a:ext cx="7315200" cy="555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305300" y="4200260"/>
            <a:ext cx="5334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3664750">
            <a:off x="4028287" y="4450206"/>
            <a:ext cx="1620825" cy="1219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9842" y="153650"/>
            <a:ext cx="6931158" cy="8369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Low Cloud and Fog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3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Use of S-NPP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assimilating ATMS operationally</a:t>
            </a:r>
          </a:p>
          <a:p>
            <a:r>
              <a:rPr lang="en-US" dirty="0" err="1" smtClean="0"/>
              <a:t>CrIS</a:t>
            </a:r>
            <a:r>
              <a:rPr lang="en-US" dirty="0" smtClean="0"/>
              <a:t> assimilation under development</a:t>
            </a:r>
          </a:p>
          <a:p>
            <a:r>
              <a:rPr lang="en-US" dirty="0" smtClean="0"/>
              <a:t>Producing VIIRS imagery products globally</a:t>
            </a:r>
          </a:p>
          <a:p>
            <a:pPr lvl="1"/>
            <a:r>
              <a:rPr lang="en-US" dirty="0" smtClean="0"/>
              <a:t>Public Webpages:</a:t>
            </a:r>
          </a:p>
          <a:p>
            <a:pPr lvl="2"/>
            <a:r>
              <a:rPr lang="en-US" dirty="0" smtClean="0">
                <a:hlinkClick r:id="rId2"/>
              </a:rPr>
              <a:t>www.nrlmry.navy.mil/NEXSAT.html</a:t>
            </a:r>
            <a:endParaRPr lang="en-US" dirty="0" smtClean="0"/>
          </a:p>
          <a:p>
            <a:pPr lvl="2"/>
            <a:r>
              <a:rPr lang="en-US" dirty="0" smtClean="0">
                <a:hlinkClick r:id="rId3"/>
              </a:rPr>
              <a:t>www.nrlmry.navy.mil/VIIRS.html</a:t>
            </a:r>
            <a:endParaRPr lang="en-US" dirty="0" smtClean="0"/>
          </a:p>
          <a:p>
            <a:pPr lvl="2"/>
            <a:r>
              <a:rPr lang="en-US" dirty="0" smtClean="0">
                <a:hlinkClick r:id="rId4"/>
              </a:rPr>
              <a:t>http://www.nrlmry.navy.mil/tc_pages/tc_home.html</a:t>
            </a: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8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solbrig\Desktop\Fog\20130325.101856.npp.viirs.Lunar-Reflectance.California.covg92p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416"/>
            <a:ext cx="7315200" cy="582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305300" y="4158082"/>
            <a:ext cx="5334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9842" y="153650"/>
            <a:ext cx="6931158" cy="8369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Low Cloud and Fog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1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lbrig\Desktop\Fog\20130325.101856.npp.viirs.Lunar-Ref-IR.California.covg92p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416"/>
            <a:ext cx="7315200" cy="555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305300" y="4158082"/>
            <a:ext cx="5334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2" y="153650"/>
            <a:ext cx="6931158" cy="8369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Low Cloud and Fog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lbrig\Desktop\Fog\20130325.101856.npp.viirs.Lunar-Ref-Fog.California.covg92p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416"/>
            <a:ext cx="7315200" cy="555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305300" y="4158082"/>
            <a:ext cx="5334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842" y="153650"/>
            <a:ext cx="6931158" cy="8369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Low Cloud and Fog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lbrig\Desktop\Fog\20130325.101856.npp.viirs.Lunar-Ref-IR-Fog.California.covg92p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416"/>
            <a:ext cx="7315200" cy="5556187"/>
          </a:xfrm>
          <a:prstGeom prst="rect">
            <a:avLst/>
          </a:prstGeom>
          <a:solidFill>
            <a:schemeClr val="accent1">
              <a:lumMod val="25000"/>
            </a:schemeClr>
          </a:solidFill>
          <a:extLst/>
        </p:spPr>
      </p:pic>
      <p:sp>
        <p:nvSpPr>
          <p:cNvPr id="6" name="Oval 5"/>
          <p:cNvSpPr/>
          <p:nvPr/>
        </p:nvSpPr>
        <p:spPr>
          <a:xfrm>
            <a:off x="4305300" y="4158082"/>
            <a:ext cx="5334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22119" y="1708185"/>
            <a:ext cx="6207481" cy="3998967"/>
            <a:chOff x="2022119" y="1708185"/>
            <a:chExt cx="6207481" cy="3998967"/>
          </a:xfrm>
        </p:grpSpPr>
        <p:grpSp>
          <p:nvGrpSpPr>
            <p:cNvPr id="2" name="Group 1"/>
            <p:cNvGrpSpPr/>
            <p:nvPr/>
          </p:nvGrpSpPr>
          <p:grpSpPr>
            <a:xfrm>
              <a:off x="2022119" y="1708185"/>
              <a:ext cx="4956578" cy="3998967"/>
              <a:chOff x="2022119" y="1708185"/>
              <a:chExt cx="4956578" cy="399896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3127553" y="1708185"/>
                <a:ext cx="2351532" cy="1461125"/>
                <a:chOff x="3127553" y="1708185"/>
                <a:chExt cx="2351532" cy="1461125"/>
              </a:xfrm>
              <a:solidFill>
                <a:schemeClr val="accent1">
                  <a:lumMod val="25000"/>
                </a:schemeClr>
              </a:solidFill>
            </p:grpSpPr>
            <p:cxnSp>
              <p:nvCxnSpPr>
                <p:cNvPr id="7" name="Straight Arrow Connector 6"/>
                <p:cNvCxnSpPr/>
                <p:nvPr/>
              </p:nvCxnSpPr>
              <p:spPr>
                <a:xfrm>
                  <a:off x="4934100" y="1892851"/>
                  <a:ext cx="544985" cy="184666"/>
                </a:xfrm>
                <a:prstGeom prst="straightConnector1">
                  <a:avLst/>
                </a:prstGeom>
                <a:grpFill/>
                <a:ln w="50800">
                  <a:solidFill>
                    <a:schemeClr val="accent5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>
                  <a:stCxn id="16" idx="2"/>
                </p:cNvCxnSpPr>
                <p:nvPr/>
              </p:nvCxnSpPr>
              <p:spPr>
                <a:xfrm flipH="1">
                  <a:off x="3641751" y="2077517"/>
                  <a:ext cx="389076" cy="1091793"/>
                </a:xfrm>
                <a:prstGeom prst="straightConnector1">
                  <a:avLst/>
                </a:prstGeom>
                <a:grpFill/>
                <a:ln w="50800">
                  <a:solidFill>
                    <a:schemeClr val="accent5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3127553" y="1708185"/>
                  <a:ext cx="1806547" cy="369332"/>
                </a:xfrm>
                <a:prstGeom prst="rect">
                  <a:avLst/>
                </a:prstGeom>
                <a:grpFill/>
                <a:ln w="22225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High cold cloud</a:t>
                  </a:r>
                  <a:endParaRPr lang="en-US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cxnSp>
            <p:nvCxnSpPr>
              <p:cNvPr id="22" name="Straight Arrow Connector 21"/>
              <p:cNvCxnSpPr/>
              <p:nvPr/>
            </p:nvCxnSpPr>
            <p:spPr>
              <a:xfrm flipH="1">
                <a:off x="3127553" y="4346294"/>
                <a:ext cx="287427" cy="503685"/>
              </a:xfrm>
              <a:prstGeom prst="straightConnector1">
                <a:avLst/>
              </a:prstGeom>
              <a:ln w="50800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6152" idx="1"/>
              </p:cNvCxnSpPr>
              <p:nvPr/>
            </p:nvCxnSpPr>
            <p:spPr>
              <a:xfrm flipH="1">
                <a:off x="4703674" y="4046599"/>
                <a:ext cx="460853" cy="299695"/>
              </a:xfrm>
              <a:prstGeom prst="straightConnector1">
                <a:avLst/>
              </a:prstGeom>
              <a:ln w="50800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2544471" y="3699963"/>
                <a:ext cx="1741018" cy="646331"/>
              </a:xfrm>
              <a:prstGeom prst="rect">
                <a:avLst/>
              </a:prstGeom>
              <a:solidFill>
                <a:schemeClr val="accent1">
                  <a:lumMod val="25000"/>
                </a:schemeClr>
              </a:solidFill>
              <a:ln w="22225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Low cloud</a:t>
                </a:r>
              </a:p>
              <a:p>
                <a:pPr algn="ctr"/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Large droplets</a:t>
                </a:r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V="1">
                <a:off x="3789274" y="5179162"/>
                <a:ext cx="782726" cy="204825"/>
              </a:xfrm>
              <a:prstGeom prst="straightConnector1">
                <a:avLst/>
              </a:prstGeom>
              <a:ln w="50800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52" name="TextBox 6151"/>
              <p:cNvSpPr txBox="1"/>
              <p:nvPr/>
            </p:nvSpPr>
            <p:spPr>
              <a:xfrm>
                <a:off x="5164527" y="3723433"/>
                <a:ext cx="1814170" cy="646331"/>
              </a:xfrm>
              <a:prstGeom prst="rect">
                <a:avLst/>
              </a:prstGeom>
              <a:solidFill>
                <a:schemeClr val="accent1">
                  <a:lumMod val="25000"/>
                </a:schemeClr>
              </a:solidFill>
              <a:ln w="22225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Cirrus obscured low cloud</a:t>
                </a:r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022119" y="5060821"/>
                <a:ext cx="1814170" cy="646331"/>
              </a:xfrm>
              <a:prstGeom prst="rect">
                <a:avLst/>
              </a:prstGeom>
              <a:solidFill>
                <a:schemeClr val="accent1">
                  <a:lumMod val="25000"/>
                </a:schemeClr>
              </a:solidFill>
              <a:ln w="22225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Low cloud</a:t>
                </a:r>
              </a:p>
              <a:p>
                <a:pPr algn="ctr"/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Small droplets</a:t>
                </a:r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415430" y="2077517"/>
              <a:ext cx="1814170" cy="369332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 w="2222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5">
                      <a:lumMod val="75000"/>
                    </a:schemeClr>
                  </a:solidFill>
                </a:rPr>
                <a:t>Snow cover</a:t>
              </a:r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5623034" y="2267705"/>
              <a:ext cx="792397" cy="801316"/>
            </a:xfrm>
            <a:prstGeom prst="straightConnector1">
              <a:avLst/>
            </a:prstGeom>
            <a:ln w="508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/>
          <p:cNvSpPr txBox="1">
            <a:spLocks/>
          </p:cNvSpPr>
          <p:nvPr/>
        </p:nvSpPr>
        <p:spPr>
          <a:xfrm>
            <a:off x="1069842" y="153650"/>
            <a:ext cx="6931158" cy="8369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Low Cloud and Fog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DNB For Nighttime Sea Ice</a:t>
            </a:r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2314575" y="3124200"/>
            <a:ext cx="885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i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Clouds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38200" y="4865688"/>
            <a:ext cx="963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RUSSIA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141913" y="2971800"/>
            <a:ext cx="102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Chukchi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Sea</a:t>
            </a:r>
          </a:p>
        </p:txBody>
      </p:sp>
      <p:pic>
        <p:nvPicPr>
          <p:cNvPr id="9" name="Picture 2" descr="http://www.alaskaberingseacrabbers.org/article_thumbs/Trident%20boats%20in%20ic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43000"/>
            <a:ext cx="2027238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35700"/>
            <a:ext cx="1219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462713" y="4397375"/>
            <a:ext cx="2667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Calibri" pitchFamily="34" charset="0"/>
              </a:rPr>
              <a:t>Lunar illumination passes through thin cirrus and reflects off sea ice below</a:t>
            </a:r>
          </a:p>
        </p:txBody>
      </p:sp>
    </p:spTree>
    <p:extLst>
      <p:ext uri="{BB962C8B-B14F-4D97-AF65-F5344CB8AC3E}">
        <p14:creationId xmlns:p14="http://schemas.microsoft.com/office/powerpoint/2010/main" val="2415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DNB For Nighttime Sea Ice</a:t>
            </a:r>
            <a:endParaRPr lang="en-US" dirty="0"/>
          </a:p>
        </p:txBody>
      </p:sp>
      <p:pic>
        <p:nvPicPr>
          <p:cNvPr id="5" name="ChukchiSea_1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209" y="990600"/>
            <a:ext cx="7480591" cy="57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1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 Ice Demo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43000" y="5627688"/>
            <a:ext cx="6172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E0B9F43D-3F03-44C1-BA2F-6CDA219C37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52400" y="2486025"/>
            <a:ext cx="16764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Calibri" pitchFamily="34" charset="0"/>
              </a:rPr>
              <a:t>NIC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Calibri" pitchFamily="34" charset="0"/>
              </a:rPr>
              <a:t>Great Lakes Lake Ice Map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latin typeface="Calibri" pitchFamily="34" charset="0"/>
              </a:rPr>
              <a:t>May 23, 2014</a:t>
            </a:r>
            <a:endParaRPr lang="en-US" altLang="en-US" sz="2000" b="1" dirty="0">
              <a:latin typeface="Calibri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8600" y="6257925"/>
            <a:ext cx="8683625" cy="4159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&lt; 1/10 (light blue), isolated lake ice near south shore and Michipicoten Island </a:t>
            </a:r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83"/>
          <a:stretch>
            <a:fillRect/>
          </a:stretch>
        </p:blipFill>
        <p:spPr bwMode="auto">
          <a:xfrm>
            <a:off x="2152650" y="5780088"/>
            <a:ext cx="4838700" cy="392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1"/>
          <a:stretch>
            <a:fillRect/>
          </a:stretch>
        </p:blipFill>
        <p:spPr bwMode="auto">
          <a:xfrm>
            <a:off x="2152650" y="1055688"/>
            <a:ext cx="48387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73477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 Ice Demo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43000" y="5449794"/>
            <a:ext cx="5801868" cy="41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24600" y="6287994"/>
            <a:ext cx="1790700" cy="417605"/>
          </a:xfrm>
        </p:spPr>
        <p:txBody>
          <a:bodyPr/>
          <a:lstStyle/>
          <a:p>
            <a:pPr>
              <a:defRPr/>
            </a:pPr>
            <a:fld id="{742B8103-C4F8-43C3-A0AC-D1449FD7BF5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-152400" y="1910999"/>
            <a:ext cx="1647444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Calibri" pitchFamily="34" charset="0"/>
              </a:rPr>
              <a:t>VIIRS True Color </a:t>
            </a:r>
            <a:r>
              <a:rPr lang="en-US" altLang="en-US" sz="2000" b="1" dirty="0" smtClean="0">
                <a:latin typeface="Calibri" pitchFamily="34" charset="0"/>
              </a:rPr>
              <a:t>Animation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latin typeface="Calibri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Calibri" pitchFamily="34" charset="0"/>
              </a:rPr>
              <a:t>May 23-30 </a:t>
            </a:r>
            <a:r>
              <a:rPr lang="en-US" altLang="en-US" sz="2000" b="1" dirty="0" smtClean="0">
                <a:latin typeface="Calibri" pitchFamily="34" charset="0"/>
              </a:rPr>
              <a:t>, 2014</a:t>
            </a:r>
            <a:endParaRPr lang="en-US" altLang="en-US" sz="2000" b="1" dirty="0">
              <a:latin typeface="Calibri" pitchFamily="34" charset="0"/>
            </a:endParaRPr>
          </a:p>
        </p:txBody>
      </p:sp>
      <p:pic>
        <p:nvPicPr>
          <p:cNvPr id="7" name="Picture 2" descr="C:\Users\hawkins\Documents\Projects\Arctic\Great Lakes -NIC\seaice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3149"/>
            <a:ext cx="7162800" cy="551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14700" y="1356717"/>
            <a:ext cx="96697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Times New Roman" pitchFamily="18" charset="0"/>
              </a:rPr>
              <a:t>Lake Ice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91000" y="2042295"/>
            <a:ext cx="381000" cy="838200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76878" y="2064603"/>
            <a:ext cx="67056" cy="1219200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675185" y="2064603"/>
            <a:ext cx="152400" cy="983397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876550" y="2064603"/>
            <a:ext cx="666750" cy="1059597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438400" y="2064603"/>
            <a:ext cx="876300" cy="983397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24000" y="6096000"/>
            <a:ext cx="7162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Created Great Lakes VIIRS sea ice demo within 15 minutes of NIC request using GeoIPS software </a:t>
            </a:r>
          </a:p>
        </p:txBody>
      </p:sp>
    </p:spTree>
    <p:extLst>
      <p:ext uri="{BB962C8B-B14F-4D97-AF65-F5344CB8AC3E}">
        <p14:creationId xmlns:p14="http://schemas.microsoft.com/office/powerpoint/2010/main" val="4794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Currently operationally assimilating ATMS</a:t>
            </a:r>
          </a:p>
          <a:p>
            <a:r>
              <a:rPr lang="en-US" dirty="0" smtClean="0"/>
              <a:t>Assimilation of </a:t>
            </a:r>
            <a:r>
              <a:rPr lang="en-US" dirty="0" err="1" smtClean="0"/>
              <a:t>CrIS</a:t>
            </a:r>
            <a:r>
              <a:rPr lang="en-US" dirty="0" smtClean="0"/>
              <a:t> and OMPS is currently in development</a:t>
            </a:r>
          </a:p>
          <a:p>
            <a:r>
              <a:rPr lang="en-US" dirty="0" smtClean="0"/>
              <a:t>Many VIIRS imagery products are available on public webpages, collocated with imagery from heritage sensors (GOES, MODIS, DMSP, ...)</a:t>
            </a:r>
          </a:p>
          <a:p>
            <a:pPr lvl="2"/>
            <a:r>
              <a:rPr lang="en-US" dirty="0">
                <a:hlinkClick r:id="rId2"/>
              </a:rPr>
              <a:t>www.nrlmry.navy.mil/NEXSAT.html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www.nrlmry.navy.mil/VIIRS.html</a:t>
            </a:r>
            <a:endParaRPr lang="en-US" dirty="0"/>
          </a:p>
          <a:p>
            <a:pPr lvl="2"/>
            <a:r>
              <a:rPr lang="en-US" dirty="0">
                <a:hlinkClick r:id="rId4"/>
              </a:rPr>
              <a:t>http</a:t>
            </a:r>
            <a:r>
              <a:rPr lang="en-US">
                <a:hlinkClick r:id="rId4"/>
              </a:rPr>
              <a:t>://</a:t>
            </a:r>
            <a:r>
              <a:rPr lang="en-US" smtClean="0">
                <a:hlinkClick r:id="rId4"/>
              </a:rPr>
              <a:t>www.nrlmry.navy.mil/tc_pages/tc_home.html</a:t>
            </a:r>
            <a:endParaRPr lang="en-US" dirty="0" smtClean="0"/>
          </a:p>
          <a:p>
            <a:r>
              <a:rPr lang="en-US" dirty="0" smtClean="0"/>
              <a:t>Several VIIRS imagery products have been successfully transitioned to Navy operations</a:t>
            </a:r>
          </a:p>
          <a:p>
            <a:r>
              <a:rPr lang="en-US" dirty="0" smtClean="0"/>
              <a:t>VIIRS products actively being used by operational centers (JTWC, NIC, ...)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2" y="1250"/>
            <a:ext cx="6931158" cy="1446550"/>
          </a:xfrm>
        </p:spPr>
        <p:txBody>
          <a:bodyPr/>
          <a:lstStyle/>
          <a:p>
            <a:r>
              <a:rPr lang="en-US" dirty="0" smtClean="0"/>
              <a:t>Operational Assimilation of S-NPP ATMS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ATMS is treated as a primary sensor and has a first priority weighting along with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MetOp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-B, DMSP-F18, and NOAA-18.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ATMS data are thinned to ~135km before assimilation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 addition to quality flags in the data itself; a sea ice, cloud liquid water and scattering index is generated and applied to water vapor and tropospheric temperature channels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Operational bias correction is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variational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; however, a Harris-Kelley offline type is available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Operational with NAVGEM v1.2 [1QFY14]; though technology was transferred with NAVGEM v1.1 [2QFY13] data feed to operations was delayed.</a:t>
            </a:r>
            <a:endParaRPr lang="en-US" sz="2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05000"/>
            <a:ext cx="9144000" cy="47244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863600"/>
          </a:xfrm>
        </p:spPr>
        <p:txBody>
          <a:bodyPr/>
          <a:lstStyle/>
          <a:p>
            <a:r>
              <a:rPr lang="en-US" altLang="en-US" sz="2800" b="0" kern="0" dirty="0" smtClean="0">
                <a:latin typeface="Calibri" panose="020F0502020204030204" pitchFamily="34" charset="0"/>
              </a:rPr>
              <a:t>Monitoring of operational data streams at FNMOC</a:t>
            </a:r>
          </a:p>
          <a:p>
            <a:pPr lvl="1"/>
            <a:r>
              <a:rPr lang="en-US" altLang="en-US" sz="1800" b="0" kern="0" dirty="0" smtClean="0">
                <a:latin typeface="Calibri" panose="020F0502020204030204" pitchFamily="34" charset="0"/>
              </a:rPr>
              <a:t>http://www.nrlmry.navy.mil/metoc/ar_monitor/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9841" y="304800"/>
            <a:ext cx="7943983" cy="769441"/>
          </a:xfrm>
        </p:spPr>
        <p:txBody>
          <a:bodyPr/>
          <a:lstStyle/>
          <a:p>
            <a:r>
              <a:rPr lang="en-US" dirty="0" smtClean="0"/>
              <a:t>Operational Assimilation of ATMS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2714625"/>
            <a:ext cx="178435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759075"/>
            <a:ext cx="22590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584700"/>
            <a:ext cx="2259013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45847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2725737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4481512"/>
            <a:ext cx="21955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34950" y="1930400"/>
            <a:ext cx="2776538" cy="4549775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30575" y="1930400"/>
            <a:ext cx="2776538" cy="4557712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37288" y="1930400"/>
            <a:ext cx="2776537" cy="455453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520700" y="1908175"/>
            <a:ext cx="20558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3200">
                <a:solidFill>
                  <a:srgbClr val="990033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chemeClr val="tx1"/>
                </a:solidFill>
                <a:latin typeface="Calibri" panose="020F0502020204030204" pitchFamily="34" charset="0"/>
              </a:rPr>
              <a:t>Radgrams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alibri" panose="020F0502020204030204" pitchFamily="34" charset="0"/>
              </a:rPr>
              <a:t>Global mean and stdv of innovation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651250" y="1905000"/>
            <a:ext cx="2054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3200">
                <a:solidFill>
                  <a:srgbClr val="990033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chemeClr val="tx1"/>
                </a:solidFill>
                <a:latin typeface="Calibri" panose="020F0502020204030204" pitchFamily="34" charset="0"/>
              </a:rPr>
              <a:t>Zonal Innovation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alibri" panose="020F0502020204030204" pitchFamily="34" charset="0"/>
              </a:rPr>
              <a:t>Latitudinal dependence of mean and stdv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6392863" y="1924050"/>
            <a:ext cx="24209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3200">
                <a:solidFill>
                  <a:srgbClr val="990033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chemeClr val="tx1"/>
                </a:solidFill>
                <a:latin typeface="Calibri" panose="020F0502020204030204" pitchFamily="34" charset="0"/>
              </a:rPr>
              <a:t>Observation Impact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alibri" panose="020F0502020204030204" pitchFamily="34" charset="0"/>
              </a:rPr>
              <a:t>Reduction of NWP error due to observation</a:t>
            </a:r>
          </a:p>
        </p:txBody>
      </p:sp>
    </p:spTree>
    <p:extLst>
      <p:ext uri="{BB962C8B-B14F-4D97-AF65-F5344CB8AC3E}">
        <p14:creationId xmlns:p14="http://schemas.microsoft.com/office/powerpoint/2010/main" val="18539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Assimilation of </a:t>
            </a:r>
            <a:r>
              <a:rPr lang="en-US" dirty="0" err="1" smtClean="0"/>
              <a:t>CrIS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CrIS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is first U.S. interferometer since IRIS-D on Nimbus 4 [1970].</a:t>
            </a:r>
          </a:p>
          <a:p>
            <a:pPr fontAlgn="base"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Data received is 1317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unapodized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channels which are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apodized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resulting in a 1305 channel set.</a:t>
            </a:r>
          </a:p>
          <a:p>
            <a:pPr fontAlgn="base"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CrIS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data are thinned to ~135km before assimilation</a:t>
            </a:r>
          </a:p>
          <a:p>
            <a:pPr fontAlgn="base"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Examining 239 channels for assimilation, 108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longwave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CO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and 131 water vapor.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7405" y="3723250"/>
            <a:ext cx="4097756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CrIS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has been evaluating well in testing and exhibits lower noise than IASI or AIRS,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see figure to the right showing standard deviations of 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longwave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CO</a:t>
            </a:r>
            <a:r>
              <a:rPr lang="en-US" sz="2000" i="1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channels.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Transition planned for NAVGEM v1.3.1 [4QFY15]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3" y="3429000"/>
            <a:ext cx="4572007" cy="34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069842" y="152400"/>
            <a:ext cx="6931158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Assimilation of </a:t>
            </a:r>
            <a:r>
              <a:rPr lang="en-US" dirty="0" err="1" smtClean="0"/>
              <a:t>CrIS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69916"/>
            <a:ext cx="2743206" cy="1783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" y="3169916"/>
            <a:ext cx="2743206" cy="1783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69916"/>
            <a:ext cx="2743206" cy="1783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998716"/>
            <a:ext cx="2743206" cy="1783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98716"/>
            <a:ext cx="2743206" cy="1783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998716"/>
            <a:ext cx="2743206" cy="17830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44" y="1187541"/>
            <a:ext cx="8397766" cy="201285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Three similar IR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longwave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CO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channels again show the good noise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performace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CrIS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(lowest STDV in bottom row)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Quality control, mainly cloud contamination, is being finalized residual effects are seen in the cold tail in the histogram of the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CrIS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mean and the high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CrIS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standard deviation in the tropics.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447646" y="3800443"/>
            <a:ext cx="1600203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Mean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47646" y="5629243"/>
            <a:ext cx="1600203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Std</a:t>
            </a:r>
            <a:r>
              <a:rPr lang="en-US" sz="2000" b="1" dirty="0" smtClean="0">
                <a:solidFill>
                  <a:schemeClr val="bg1"/>
                </a:solidFill>
              </a:rPr>
              <a:t> Deviation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838200"/>
            <a:ext cx="7753289" cy="369332"/>
          </a:xfrm>
          <a:prstGeom prst="rect">
            <a:avLst/>
          </a:prstGeom>
          <a:solidFill>
            <a:srgbClr val="DAEDE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Innovation statistics for 5x5-degree boxes over 8-days (32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update cycles)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7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" y="3169916"/>
            <a:ext cx="2743206" cy="1783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" y="4998716"/>
            <a:ext cx="2743206" cy="1783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47646" y="3800443"/>
            <a:ext cx="1600203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Mean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447646" y="5629243"/>
            <a:ext cx="1600203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Std</a:t>
            </a:r>
            <a:r>
              <a:rPr lang="en-US" sz="2000" b="1" dirty="0" smtClean="0">
                <a:solidFill>
                  <a:schemeClr val="bg1"/>
                </a:solidFill>
              </a:rPr>
              <a:t> Deviation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00400" y="4981578"/>
            <a:ext cx="2743206" cy="1800222"/>
            <a:chOff x="3200400" y="4829178"/>
            <a:chExt cx="2743206" cy="18002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846316"/>
              <a:ext cx="2743206" cy="178308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867282" y="4876800"/>
              <a:ext cx="33814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4430" y="4829178"/>
              <a:ext cx="380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 smtClean="0">
                  <a:latin typeface="Arial Black" panose="020B0A04020102020204" pitchFamily="34" charset="0"/>
                </a:rPr>
                <a:t>7.224</a:t>
              </a:r>
              <a:endParaRPr lang="en-US" sz="5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00394" y="3152770"/>
            <a:ext cx="2743206" cy="1800230"/>
            <a:chOff x="3200394" y="3000370"/>
            <a:chExt cx="2743206" cy="18002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394" y="3017516"/>
              <a:ext cx="2743206" cy="178308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867274" y="3043237"/>
              <a:ext cx="33814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24438" y="3000370"/>
              <a:ext cx="380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 smtClean="0">
                  <a:latin typeface="Arial Black" panose="020B0A04020102020204" pitchFamily="34" charset="0"/>
                </a:rPr>
                <a:t>7.224</a:t>
              </a:r>
              <a:endParaRPr lang="en-US" sz="5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85800" y="1066800"/>
            <a:ext cx="7753289" cy="369332"/>
          </a:xfrm>
          <a:prstGeom prst="rect">
            <a:avLst/>
          </a:prstGeom>
          <a:solidFill>
            <a:srgbClr val="DAEDE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Innovation statistics for 5x5-degree boxes over 8-days (32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update cycles)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69842" y="152400"/>
            <a:ext cx="6931158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Assimilation of </a:t>
            </a:r>
            <a:r>
              <a:rPr lang="en-US" dirty="0" err="1" smtClean="0"/>
              <a:t>CrIS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510605"/>
            <a:ext cx="8763000" cy="13849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Two similar IR water vapor channels </a:t>
            </a:r>
          </a:p>
          <a:p>
            <a:pPr marL="800100" lvl="1" indent="-3429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AIRS water vapor assimilation under development.  </a:t>
            </a:r>
          </a:p>
          <a:p>
            <a:pPr marL="800100" lvl="1" indent="-3429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Only ocean points are assimilated.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3606" y="3194472"/>
            <a:ext cx="3049766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erformance of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CrIS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is qualitatively very good, initial observation impact using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adjoints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NWP and assimilation system show greater impact from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CrIS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water vapor than from IASI.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19200" y="838200"/>
            <a:ext cx="6553200" cy="369332"/>
          </a:xfrm>
          <a:prstGeom prst="rect">
            <a:avLst/>
          </a:prstGeom>
          <a:solidFill>
            <a:srgbClr val="DAEDE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Tracer Assimilation:  Ozone profiles from SBUV/2 and OMPS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527" y="5105400"/>
            <a:ext cx="8198073" cy="646331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Add Tracer Assimilation capability for passive species.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Implemented for Ozone retrievals from SBUV/2 and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Suomi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NPP-OMPS.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238"/>
            <a:ext cx="9144000" cy="30595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238"/>
            <a:ext cx="9144000" cy="30595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800" y="1459468"/>
            <a:ext cx="3657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NEW -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With Ozone Assimilation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81600" y="1447800"/>
            <a:ext cx="3276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OLD -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 NOAA Initialization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727" y="5824756"/>
            <a:ext cx="7436073" cy="923330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Technology transferred in 4QFY14 with NAVGEM v1.2.1;</a:t>
            </a:r>
            <a:r>
              <a:rPr lang="en-US" kern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i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inactive due to a missing photochemical process in NWP model, process to be added in NAVGEM v1.3.1 [4QFY15]</a:t>
            </a:r>
            <a:r>
              <a:rPr kumimoji="0" lang="en-US" sz="1800" b="0" i="1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</a:rPr>
              <a:t>.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69842" y="152400"/>
            <a:ext cx="6931158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Ozone Assimilation (OMPS)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2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Imagery</a:t>
            </a:r>
            <a:endParaRPr lang="en-US" dirty="0"/>
          </a:p>
        </p:txBody>
      </p:sp>
      <p:pic>
        <p:nvPicPr>
          <p:cNvPr id="4" name="Picture 2" descr="image map of th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5" y="1913540"/>
            <a:ext cx="4244936" cy="21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3608" y="1298755"/>
            <a:ext cx="1669690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+mj-lt"/>
              </a:rPr>
              <a:t>NexSat</a:t>
            </a:r>
            <a:endParaRPr lang="en-US" sz="44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2" r="42562"/>
          <a:stretch/>
        </p:blipFill>
        <p:spPr>
          <a:xfrm>
            <a:off x="4557043" y="2138785"/>
            <a:ext cx="4356347" cy="36223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900371" y="1524000"/>
            <a:ext cx="1669690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+mj-lt"/>
              </a:rPr>
              <a:t>TCWeb</a:t>
            </a:r>
            <a:endParaRPr lang="en-US" sz="4400" b="1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41742" r="47915" b="18088"/>
          <a:stretch/>
        </p:blipFill>
        <p:spPr>
          <a:xfrm>
            <a:off x="178688" y="4621192"/>
            <a:ext cx="4348575" cy="218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6679" y="4038600"/>
            <a:ext cx="2352592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VIIRS Demo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2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1385</Words>
  <Application>Microsoft Office PowerPoint</Application>
  <PresentationFormat>On-screen Show (4:3)</PresentationFormat>
  <Paragraphs>199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MS PGothic</vt:lpstr>
      <vt:lpstr>Arial</vt:lpstr>
      <vt:lpstr>Arial Black</vt:lpstr>
      <vt:lpstr>Calibri</vt:lpstr>
      <vt:lpstr>Symbol</vt:lpstr>
      <vt:lpstr>Times New Roman</vt:lpstr>
      <vt:lpstr>Wingdings</vt:lpstr>
      <vt:lpstr>Office Theme</vt:lpstr>
      <vt:lpstr>Use of S-NPP Data in Navy/DoD Operations</vt:lpstr>
      <vt:lpstr>Operational Use of S-NPP</vt:lpstr>
      <vt:lpstr>Operational Assimilation of S-NPP ATMS</vt:lpstr>
      <vt:lpstr>Operational Assimilation of ATMS</vt:lpstr>
      <vt:lpstr>Assimilation of CrIS</vt:lpstr>
      <vt:lpstr>PowerPoint Presentation</vt:lpstr>
      <vt:lpstr>PowerPoint Presentation</vt:lpstr>
      <vt:lpstr>PowerPoint Presentation</vt:lpstr>
      <vt:lpstr>VIIRS Imagery</vt:lpstr>
      <vt:lpstr>VIIRS Contrail Detection</vt:lpstr>
      <vt:lpstr>VIIRS Cloud/Snow Discrimination</vt:lpstr>
      <vt:lpstr>VIIRS (Blue-Light) Dust</vt:lpstr>
      <vt:lpstr>The Lunar Cycle Sep 30 – Oct 15 2012</vt:lpstr>
      <vt:lpstr>The Lunar Cycle</vt:lpstr>
      <vt:lpstr>Quantitative Lunar Reflectances</vt:lpstr>
      <vt:lpstr>DNB Reveals Low-Level Features</vt:lpstr>
      <vt:lpstr>Nighttime TC Monitoring via DNB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DNB For Nighttime Sea Ice</vt:lpstr>
      <vt:lpstr>DNB For Nighttime Sea Ice</vt:lpstr>
      <vt:lpstr>Great Lakes Ice Demo</vt:lpstr>
      <vt:lpstr>Great Lakes Ice Demo</vt:lpstr>
      <vt:lpstr>Summary</vt:lpstr>
    </vt:vector>
  </TitlesOfParts>
  <Company>Naval Research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Solbrig, Mr. Jeremy</dc:creator>
  <cp:lastModifiedBy>Molthan, Andrew L. (MSFC-ZP11)</cp:lastModifiedBy>
  <cp:revision>23</cp:revision>
  <dcterms:created xsi:type="dcterms:W3CDTF">2014-11-19T09:34:48Z</dcterms:created>
  <dcterms:modified xsi:type="dcterms:W3CDTF">2014-11-20T12:11:05Z</dcterms:modified>
</cp:coreProperties>
</file>